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mid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300" r:id="rId9"/>
    <p:sldId id="265" r:id="rId10"/>
    <p:sldId id="285" r:id="rId11"/>
    <p:sldId id="286" r:id="rId12"/>
    <p:sldId id="269" r:id="rId13"/>
    <p:sldId id="272" r:id="rId14"/>
    <p:sldId id="274" r:id="rId15"/>
    <p:sldId id="284" r:id="rId16"/>
    <p:sldId id="280" r:id="rId17"/>
    <p:sldId id="281" r:id="rId18"/>
    <p:sldId id="287" r:id="rId19"/>
    <p:sldId id="279" r:id="rId20"/>
    <p:sldId id="289" r:id="rId21"/>
    <p:sldId id="288" r:id="rId22"/>
    <p:sldId id="290" r:id="rId23"/>
    <p:sldId id="291" r:id="rId24"/>
    <p:sldId id="292" r:id="rId25"/>
    <p:sldId id="293" r:id="rId26"/>
    <p:sldId id="294" r:id="rId27"/>
    <p:sldId id="295" r:id="rId28"/>
    <p:sldId id="297" r:id="rId29"/>
    <p:sldId id="298" r:id="rId30"/>
    <p:sldId id="296" r:id="rId31"/>
    <p:sldId id="299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>
      <p:cViewPr>
        <p:scale>
          <a:sx n="100" d="100"/>
          <a:sy n="100" d="100"/>
        </p:scale>
        <p:origin x="-110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61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A53CE-0EC1-4CDF-A9E1-4A54A835D15C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FE52-7C49-41AD-8CAB-874E8FD219E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646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5C31-3B48-4D57-A5A2-8679B7868F82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87491-4530-4173-8F8A-4A51D337C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31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6290D5E-FEE1-42C2-96DB-87DEA4465151}" type="datetimeFigureOut">
              <a:rPr lang="pl-PL" smtClean="0"/>
              <a:t>2014-06-24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7B5B101-3F6D-4265-A22F-A9B73B5515B5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id"/><Relationship Id="rId13" Type="http://schemas.microsoft.com/office/2007/relationships/media" Target="../media/media7.mid"/><Relationship Id="rId18" Type="http://schemas.openxmlformats.org/officeDocument/2006/relationships/audio" Target="../media/media9.mid"/><Relationship Id="rId26" Type="http://schemas.openxmlformats.org/officeDocument/2006/relationships/audio" Target="../media/media13.mid"/><Relationship Id="rId39" Type="http://schemas.microsoft.com/office/2007/relationships/media" Target="../media/media20.mid"/><Relationship Id="rId3" Type="http://schemas.microsoft.com/office/2007/relationships/media" Target="../media/media2.wav"/><Relationship Id="rId21" Type="http://schemas.microsoft.com/office/2007/relationships/media" Target="../media/media11.wav"/><Relationship Id="rId34" Type="http://schemas.openxmlformats.org/officeDocument/2006/relationships/audio" Target="../media/media17.mid"/><Relationship Id="rId42" Type="http://schemas.openxmlformats.org/officeDocument/2006/relationships/audio" Target="../media/media21.mid"/><Relationship Id="rId47" Type="http://schemas.openxmlformats.org/officeDocument/2006/relationships/image" Target="../media/image2.png"/><Relationship Id="rId7" Type="http://schemas.microsoft.com/office/2007/relationships/media" Target="../media/media4.mid"/><Relationship Id="rId12" Type="http://schemas.openxmlformats.org/officeDocument/2006/relationships/audio" Target="../media/media6.mid"/><Relationship Id="rId17" Type="http://schemas.microsoft.com/office/2007/relationships/media" Target="../media/media9.mid"/><Relationship Id="rId25" Type="http://schemas.microsoft.com/office/2007/relationships/media" Target="../media/media13.mid"/><Relationship Id="rId33" Type="http://schemas.microsoft.com/office/2007/relationships/media" Target="../media/media17.mid"/><Relationship Id="rId38" Type="http://schemas.openxmlformats.org/officeDocument/2006/relationships/audio" Target="../media/media19.mid"/><Relationship Id="rId46" Type="http://schemas.openxmlformats.org/officeDocument/2006/relationships/image" Target="../media/image1.jpeg"/><Relationship Id="rId2" Type="http://schemas.openxmlformats.org/officeDocument/2006/relationships/audio" Target="../media/media1.wav"/><Relationship Id="rId16" Type="http://schemas.openxmlformats.org/officeDocument/2006/relationships/audio" Target="../media/media8.mid"/><Relationship Id="rId20" Type="http://schemas.openxmlformats.org/officeDocument/2006/relationships/audio" Target="../media/media10.mid"/><Relationship Id="rId29" Type="http://schemas.microsoft.com/office/2007/relationships/media" Target="../media/media15.mid"/><Relationship Id="rId41" Type="http://schemas.microsoft.com/office/2007/relationships/media" Target="../media/media21.mid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mid"/><Relationship Id="rId24" Type="http://schemas.openxmlformats.org/officeDocument/2006/relationships/audio" Target="../media/media12.wav"/><Relationship Id="rId32" Type="http://schemas.openxmlformats.org/officeDocument/2006/relationships/audio" Target="../media/media16.mid"/><Relationship Id="rId37" Type="http://schemas.microsoft.com/office/2007/relationships/media" Target="../media/media19.mid"/><Relationship Id="rId40" Type="http://schemas.openxmlformats.org/officeDocument/2006/relationships/audio" Target="../media/media20.mid"/><Relationship Id="rId45" Type="http://schemas.openxmlformats.org/officeDocument/2006/relationships/slideLayout" Target="../slideLayouts/slideLayout1.xml"/><Relationship Id="rId5" Type="http://schemas.microsoft.com/office/2007/relationships/media" Target="../media/media3.wav"/><Relationship Id="rId15" Type="http://schemas.microsoft.com/office/2007/relationships/media" Target="../media/media8.mid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mid"/><Relationship Id="rId10" Type="http://schemas.openxmlformats.org/officeDocument/2006/relationships/audio" Target="../media/media5.mid"/><Relationship Id="rId19" Type="http://schemas.microsoft.com/office/2007/relationships/media" Target="../media/media10.mid"/><Relationship Id="rId31" Type="http://schemas.microsoft.com/office/2007/relationships/media" Target="../media/media16.mid"/><Relationship Id="rId44" Type="http://schemas.openxmlformats.org/officeDocument/2006/relationships/audio" Target="../media/media22.mid"/><Relationship Id="rId4" Type="http://schemas.openxmlformats.org/officeDocument/2006/relationships/audio" Target="../media/media2.wav"/><Relationship Id="rId9" Type="http://schemas.microsoft.com/office/2007/relationships/media" Target="../media/media5.mid"/><Relationship Id="rId14" Type="http://schemas.openxmlformats.org/officeDocument/2006/relationships/audio" Target="../media/media7.mid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mid"/><Relationship Id="rId35" Type="http://schemas.microsoft.com/office/2007/relationships/media" Target="../media/media18.mid"/><Relationship Id="rId43" Type="http://schemas.microsoft.com/office/2007/relationships/media" Target="../media/media22.mid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4.wm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25.wma"/><Relationship Id="rId5" Type="http://schemas.microsoft.com/office/2007/relationships/media" Target="../media/media25.wma"/><Relationship Id="rId4" Type="http://schemas.openxmlformats.org/officeDocument/2006/relationships/audio" Target="../media/media24.wm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4320480" cy="3456385"/>
          </a:xfrm>
        </p:spPr>
        <p:txBody>
          <a:bodyPr anchor="ctr"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</a:rPr>
              <a:t>„Wsparcie na starcie”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4653136"/>
            <a:ext cx="7416824" cy="1872208"/>
          </a:xfrm>
        </p:spPr>
        <p:txBody>
          <a:bodyPr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>
                <a:solidFill>
                  <a:schemeClr val="tx1"/>
                </a:solidFill>
              </a:rPr>
              <a:t>Projekt współfinansowany </a:t>
            </a:r>
            <a:r>
              <a:rPr lang="pl-PL" b="1" dirty="0" smtClean="0">
                <a:solidFill>
                  <a:schemeClr val="tx1"/>
                </a:solidFill>
              </a:rPr>
              <a:t>ze środków 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tx1"/>
                </a:solidFill>
              </a:rPr>
              <a:t>Unii Europejskiej 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tx1"/>
                </a:solidFill>
              </a:rPr>
              <a:t>w </a:t>
            </a:r>
            <a:r>
              <a:rPr lang="pl-PL" b="1" dirty="0">
                <a:solidFill>
                  <a:schemeClr val="tx1"/>
                </a:solidFill>
              </a:rPr>
              <a:t>ramach Europejskiego Funduszu Społecznego </a:t>
            </a:r>
          </a:p>
          <a:p>
            <a:endParaRPr lang="pl-PL" sz="24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domowy\Desktop\skanuj0002.jp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04664"/>
            <a:ext cx="360039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900116614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MS900075061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MS900069737[1]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00074302[1].mi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054309[1].mi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MS900065438[1].mi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MS900074331[1].mi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MS900054309[1].mi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2" name="MS900054309[1].mi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MS900074277[1].mi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S900074262[1].mi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5" name="MS900074186[1].mi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6" name="MS900097487[1]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7" name="MS900069209[1]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8" name="MS900074301[1].mi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9" name="MS900116611[1]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" name="MS900082211[1].mi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1" name="MS900082189[1].mi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2" name="MS900074195[1].mi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3" name="MS900044820[1].mi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4" name="MS900082205[1].mi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5" name="MS900054283[1].mi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6" name="MS900074325[1].mi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7" name="MS900065437[1].mi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8" name="MS900065437[1].mi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9" name="MS900074195[1].mi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9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9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9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1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8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48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3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60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0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60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9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22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2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numSld="999">
                <p:cTn id="1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o kroniki\sam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6310"/>
            <a:ext cx="4032448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 idx="4294967295"/>
          </p:nvPr>
        </p:nvSpPr>
        <p:spPr>
          <a:xfrm>
            <a:off x="5364088" y="1312440"/>
            <a:ext cx="3008312" cy="1223963"/>
          </a:xfrm>
        </p:spPr>
        <p:txBody>
          <a:bodyPr>
            <a:normAutofit/>
          </a:bodyPr>
          <a:lstStyle/>
          <a:p>
            <a:r>
              <a:rPr lang="pl-PL" dirty="0" smtClean="0"/>
              <a:t>Mamy nowe zabawki…..</a:t>
            </a:r>
            <a:endParaRPr lang="pl-PL" dirty="0"/>
          </a:p>
        </p:txBody>
      </p:sp>
      <p:pic>
        <p:nvPicPr>
          <p:cNvPr id="10" name="Picture 2" descr="C:\Users\Public\Pictures\reklama\SAM_0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41868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35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Pierwsza grupa </a:t>
            </a:r>
            <a:br>
              <a:rPr lang="pl-PL" dirty="0" smtClean="0"/>
            </a:br>
            <a:r>
              <a:rPr lang="pl-PL" dirty="0" smtClean="0"/>
              <a:t>dzieci w przedszkolu</a:t>
            </a:r>
            <a:endParaRPr lang="pl-PL" dirty="0"/>
          </a:p>
        </p:txBody>
      </p:sp>
      <p:pic>
        <p:nvPicPr>
          <p:cNvPr id="4099" name="Picture 3" descr="C:\Users\Public\Pictures\reklama\SAM_01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72816"/>
            <a:ext cx="40386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C:\Users\Public\Pictures\do kroniki\SAM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03244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519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1009442" y="116632"/>
            <a:ext cx="7125113" cy="1224137"/>
          </a:xfrm>
        </p:spPr>
        <p:txBody>
          <a:bodyPr>
            <a:normAutofit/>
          </a:bodyPr>
          <a:lstStyle/>
          <a:p>
            <a:r>
              <a:rPr lang="pl-PL" b="1" dirty="0"/>
              <a:t>Zajęcia w plenerze</a:t>
            </a:r>
            <a:br>
              <a:rPr lang="pl-PL" b="1" dirty="0"/>
            </a:br>
            <a:endParaRPr lang="pl-PL" dirty="0"/>
          </a:p>
        </p:txBody>
      </p:sp>
      <p:pic>
        <p:nvPicPr>
          <p:cNvPr id="5122" name="Picture 2" descr="C:\Users\Public\Pictures\do kroniki\DSC0879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460" y="1125786"/>
            <a:ext cx="4038600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ublic\Pictures\jesień 2012\SAM_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35283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ublic\Pictures\jesień 2012\SAM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5816" y="4024089"/>
            <a:ext cx="3456384" cy="25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36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flipH="1">
            <a:off x="827584" y="4608287"/>
            <a:ext cx="3384376" cy="136806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/>
              <a:t>Zabawy na placu zabaw</a:t>
            </a:r>
            <a:endParaRPr lang="pl-PL" sz="3200" b="1" dirty="0"/>
          </a:p>
        </p:txBody>
      </p:sp>
      <p:sp>
        <p:nvSpPr>
          <p:cNvPr id="5" name="Symbol zastępczy obrazu 4"/>
          <p:cNvSpPr>
            <a:spLocks noGrp="1"/>
          </p:cNvSpPr>
          <p:nvPr>
            <p:ph type="pic" sz="quarter" idx="14"/>
          </p:nvPr>
        </p:nvSpPr>
        <p:spPr>
          <a:xfrm>
            <a:off x="323528" y="1196752"/>
            <a:ext cx="4176464" cy="288032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000" b="-26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98" name="Picture 2" descr="C:\Users\Public\Pictures\jesień 2012\SAM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870524" cy="28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392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2" y="476673"/>
            <a:ext cx="7125113" cy="936104"/>
          </a:xfrm>
        </p:spPr>
        <p:txBody>
          <a:bodyPr/>
          <a:lstStyle/>
          <a:p>
            <a:pPr algn="ctr"/>
            <a:r>
              <a:rPr lang="pl-PL" b="1" dirty="0" smtClean="0"/>
              <a:t>Nauka przez zabawę</a:t>
            </a:r>
            <a:endParaRPr lang="pl-PL" b="1" dirty="0"/>
          </a:p>
        </p:txBody>
      </p:sp>
      <p:pic>
        <p:nvPicPr>
          <p:cNvPr id="6146" name="Picture 2" descr="C:\Users\Public\Pictures\do kroniki\SAM_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960439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ublic\Pictures\jesień 2012\SAM_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96" y="4149080"/>
            <a:ext cx="3888432" cy="263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ublic\Pictures\jesień 2012\SAM_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40768"/>
            <a:ext cx="40386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38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jesień 2012\SAM_01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401419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Public\Pictures\do kroniki\SAM_0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6" y="963488"/>
            <a:ext cx="4032448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ublic\Pictures\do kroniki\SAM_0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99492"/>
            <a:ext cx="4139952" cy="28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222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3" y="116633"/>
            <a:ext cx="7123080" cy="1080120"/>
          </a:xfrm>
        </p:spPr>
        <p:txBody>
          <a:bodyPr/>
          <a:lstStyle/>
          <a:p>
            <a:pPr algn="ctr"/>
            <a:r>
              <a:rPr lang="pl-PL" b="1" dirty="0"/>
              <a:t>Warsztaty artystyczne</a:t>
            </a:r>
          </a:p>
        </p:txBody>
      </p:sp>
      <p:pic>
        <p:nvPicPr>
          <p:cNvPr id="10243" name="Picture 3" descr="C:\Users\Public\Pictures\do kroniki\SAM_066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1148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Public\Pictures\do kroniki\SAM_06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397078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654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3" y="260649"/>
            <a:ext cx="7123080" cy="936103"/>
          </a:xfrm>
        </p:spPr>
        <p:txBody>
          <a:bodyPr anchor="t"/>
          <a:lstStyle/>
          <a:p>
            <a:pPr algn="ctr"/>
            <a:r>
              <a:rPr lang="pl-PL" b="1" dirty="0" smtClean="0"/>
              <a:t>Zajęcia z języka angielskiego</a:t>
            </a:r>
            <a:endParaRPr lang="pl-PL" b="1" dirty="0"/>
          </a:p>
        </p:txBody>
      </p:sp>
      <p:pic>
        <p:nvPicPr>
          <p:cNvPr id="11266" name="Picture 2" descr="C:\Users\Public\Pictures\do kroniki\SAM_0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17227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C:\Users\Public\Pictures\do kroniki\SAM_05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432048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33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3" y="548681"/>
            <a:ext cx="7123080" cy="864096"/>
          </a:xfrm>
        </p:spPr>
        <p:txBody>
          <a:bodyPr anchor="t"/>
          <a:lstStyle/>
          <a:p>
            <a:pPr algn="ctr"/>
            <a:r>
              <a:rPr lang="pl-PL" b="1" dirty="0" smtClean="0"/>
              <a:t>Zajęcia rytmiczno-ruchowe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C:\Users\Public\Pictures\zima 2012\SAM_0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10445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ublic\Pictures\zima 2012\SAM_0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39" y="2348880"/>
            <a:ext cx="42484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155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365104"/>
            <a:ext cx="3816424" cy="1872208"/>
          </a:xfrm>
        </p:spPr>
        <p:txBody>
          <a:bodyPr anchor="ctr">
            <a:normAutofit/>
          </a:bodyPr>
          <a:lstStyle/>
          <a:p>
            <a:pPr algn="ctr"/>
            <a:r>
              <a:rPr lang="pl-PL" sz="3200" b="1" dirty="0">
                <a:solidFill>
                  <a:schemeClr val="tx1"/>
                </a:solidFill>
              </a:rPr>
              <a:t>Troszeczkę </a:t>
            </a:r>
            <a:r>
              <a:rPr lang="pl-PL" sz="3200" b="1" dirty="0" smtClean="0">
                <a:solidFill>
                  <a:schemeClr val="tx1"/>
                </a:solidFill>
              </a:rPr>
              <a:t>szaleństwa</a:t>
            </a: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Public\Pictures\jesień 2012\SAM_0133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968552" cy="35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ublic\Pictures\jesień 2012\SAM_0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40570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678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Informacje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projekcie</a:t>
            </a:r>
            <a: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Numer i nazwa działania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9.1 Wyrównywanie szans edukacyjnych i zapewnienie wysokiej jakości usług edukacyjnych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świadczonych  w systemie oświaty.</a:t>
            </a: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Poddziałanie: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9.1.1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Zmniejszenie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nierówności w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stopniu upowszechnienia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edukacji przedszkolnej. </a:t>
            </a:r>
          </a:p>
          <a:p>
            <a:pPr marL="0" indent="0" algn="ctr">
              <a:buNone/>
            </a:pP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Okres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realizacji projektu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l-PL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od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01.08.2012r do 31.07.2014r. </a:t>
            </a:r>
            <a:endParaRPr lang="pl-PL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Kwota dofinansowania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453 </a:t>
            </a: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805,37</a:t>
            </a:r>
          </a:p>
          <a:p>
            <a:pPr marL="0" indent="0" algn="ctr">
              <a:buNone/>
            </a:pP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Wkład własny:  80 083,30</a:t>
            </a:r>
          </a:p>
          <a:p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6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09442" y="404664"/>
            <a:ext cx="7125113" cy="1195535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 właśnie minął rok</a:t>
            </a:r>
            <a:endParaRPr lang="pl-PL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Public\Pictures\lato 2013\SAM_09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0567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417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331640" y="332657"/>
            <a:ext cx="7123080" cy="864096"/>
          </a:xfrm>
        </p:spPr>
        <p:txBody>
          <a:bodyPr anchor="t"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 szkolny 2013/2014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>
          <a:xfrm>
            <a:off x="310275" y="1052736"/>
            <a:ext cx="4405741" cy="54006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Jeszcze z mamą i tatą -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już w przedszkolu</a:t>
            </a:r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>
          <a:xfrm>
            <a:off x="4644008" y="1340768"/>
            <a:ext cx="4038600" cy="4813995"/>
          </a:xfrm>
        </p:spPr>
        <p:txBody>
          <a:bodyPr anchor="t"/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Trudne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rozstania….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146" name="Picture 2" descr="C:\Users\Public\Pictures\VIII-XII 2013\SAM_1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104456" cy="37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ublic\Pictures\VIII-XII 2013\SAM_1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5" y="2204864"/>
            <a:ext cx="42617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94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3" y="332657"/>
            <a:ext cx="7123080" cy="936104"/>
          </a:xfrm>
        </p:spPr>
        <p:txBody>
          <a:bodyPr anchor="t"/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Wspólne zabawy z przyjaciółmi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 descr="C:\Users\Public\Pictures\VIII-XII 2013\SAM_1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7" y="1772816"/>
            <a:ext cx="4320480" cy="36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ublic\Pictures\VIII-XII 2013\SAM_1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248472" cy="362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5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VIII-XII 2013\SAM_1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8164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Public\Pictures\VIII-XII 2013\SAM_1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32048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2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9"/>
            <a:ext cx="7955043" cy="792087"/>
          </a:xfrm>
        </p:spPr>
        <p:txBody>
          <a:bodyPr anchor="t"/>
          <a:lstStyle/>
          <a:p>
            <a:r>
              <a:rPr lang="pl-PL" dirty="0" smtClean="0">
                <a:solidFill>
                  <a:schemeClr val="tx1"/>
                </a:solidFill>
              </a:rPr>
              <a:t>Przygoda z przedszkolem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4294967295"/>
          </p:nvPr>
        </p:nvSpPr>
        <p:spPr>
          <a:xfrm>
            <a:off x="323528" y="1341438"/>
            <a:ext cx="4320480" cy="478472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/>
                </a:solidFill>
              </a:rPr>
              <a:t>Jemy posiłki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Public\Pictures\Dla Basi IV 2014\posiłki\SAM_19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6" y="2276872"/>
            <a:ext cx="403244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ublic\Pictures\Dla Basi IV 2014\posiłki\SAM_19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3960440" cy="26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ublic\Pictures\zajęcia z podstawy\SAM_1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388843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19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5" y="332657"/>
            <a:ext cx="3888432" cy="936104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chemeClr val="tx1"/>
                </a:solidFill>
              </a:rPr>
              <a:t>Śpimy…</a:t>
            </a:r>
            <a:r>
              <a:rPr lang="pl-PL" dirty="0" smtClean="0"/>
              <a:t>. </a:t>
            </a:r>
            <a:endParaRPr lang="pl-PL" dirty="0"/>
          </a:p>
        </p:txBody>
      </p:sp>
      <p:pic>
        <p:nvPicPr>
          <p:cNvPr id="10242" name="Picture 2" descr="C:\Users\Public\Pictures\a, a\SAM_1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77" y="3356992"/>
            <a:ext cx="4032448" cy="28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ublic\Pictures\a, a\SAM_1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221" y="404664"/>
            <a:ext cx="39604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Public\Pictures\a, a\SAM_1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46449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50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898776" cy="778098"/>
          </a:xfrm>
        </p:spPr>
        <p:txBody>
          <a:bodyPr/>
          <a:lstStyle/>
          <a:p>
            <a:pPr algn="l"/>
            <a:r>
              <a:rPr lang="pl-PL" b="1" dirty="0" smtClean="0"/>
              <a:t>Bawimy się …</a:t>
            </a:r>
            <a:endParaRPr lang="pl-PL" b="1" dirty="0"/>
          </a:p>
        </p:txBody>
      </p:sp>
      <p:pic>
        <p:nvPicPr>
          <p:cNvPr id="11266" name="Picture 2" descr="C:\Users\Public\Pictures\Dla Basi IV 2014\zajęcia z podstawy 2014\SAM_1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0" y="4005064"/>
            <a:ext cx="382967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ublic\Pictures\Dla Basi IV 2014\zajęcia z podstawy 2014\SAM_1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77" y="3789040"/>
            <a:ext cx="4355134" cy="260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ublic\Pictures\Dla Basi IV 2014\zajęcia z podstawy 2014\SAM_19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1" y="1038934"/>
            <a:ext cx="392494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Public\Pictures\zima-wiosna 2014\SAM_19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385107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86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7" y="260649"/>
            <a:ext cx="6624736" cy="864096"/>
          </a:xfrm>
        </p:spPr>
        <p:txBody>
          <a:bodyPr/>
          <a:lstStyle/>
          <a:p>
            <a:r>
              <a:rPr lang="pl-PL" b="1" dirty="0" smtClean="0"/>
              <a:t>A także uczymy… </a:t>
            </a:r>
            <a:endParaRPr lang="pl-PL" b="1" dirty="0"/>
          </a:p>
        </p:txBody>
      </p:sp>
      <p:pic>
        <p:nvPicPr>
          <p:cNvPr id="12290" name="Picture 2" descr="C:\Users\Public\Pictures\zajęcia z podstawy\SAM_1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21196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ublic\Pictures\zajęcia z podstawy 2014\SAM_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92392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Public\Pictures\do promocji\nauka i zabawa\SAM_1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96" y="4005064"/>
            <a:ext cx="36724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00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Dla Basi IV 2014\warsztaty art\SAM_1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ublic\Pictures\Dla Basi IV 2014\warsztaty art\SAM_1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38884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ublic\Pictures\Dla Basi IV 2014\zaj. rytm\SAM_1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38884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988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Dla Basi IV 2014\zaj z jęz. ang\SAM_1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256"/>
            <a:ext cx="3816424" cy="34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ublic\Pictures\język angielski 2014\SAM_1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1256"/>
            <a:ext cx="3673219" cy="34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Public\Pictures\język angielski 2014\SAM_15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20" y="3789040"/>
            <a:ext cx="4104456" cy="262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083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Cel główny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700809"/>
            <a:ext cx="8208912" cy="4157990"/>
          </a:xfrm>
        </p:spPr>
        <p:txBody>
          <a:bodyPr/>
          <a:lstStyle/>
          <a:p>
            <a:pPr marL="0" indent="0" algn="just">
              <a:buNone/>
            </a:pPr>
            <a:r>
              <a:rPr lang="pl-PL" dirty="0" smtClean="0"/>
              <a:t>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dostępu do edukacji przedszkolnej dzieci w wieku 3 lat , zamieszkujących na terenie gminy Karczmiska poprzez utworzenie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(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skali roku) nowej 20 osobowej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grupy                                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poszerzenie oferty edukacyjnej przedszkola poprzez realizację dodatkowych zajęć: zajęcia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z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języka angielskiego , warsztaty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artystyczne,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rytmiczno-ruchowe. </a:t>
            </a:r>
          </a:p>
          <a:p>
            <a:pPr algn="just"/>
            <a:endParaRPr lang="pl-PL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45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522995" cy="936104"/>
          </a:xfrm>
        </p:spPr>
        <p:txBody>
          <a:bodyPr/>
          <a:lstStyle/>
          <a:p>
            <a:pPr algn="l"/>
            <a:r>
              <a:rPr lang="pl-PL" b="1" dirty="0" smtClean="0"/>
              <a:t>Jeździmy na wycieczki!!! </a:t>
            </a:r>
            <a:endParaRPr lang="pl-PL" b="1" dirty="0"/>
          </a:p>
        </p:txBody>
      </p:sp>
      <p:pic>
        <p:nvPicPr>
          <p:cNvPr id="15363" name="Picture 3" descr="C:\Users\Public\Pictures\zagrodowa osada\SAM_1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9" y="1134556"/>
            <a:ext cx="4019737" cy="27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Public\Pictures\zagrodowa osada\SAM_11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384739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domowy\Desktop\zdjęcia wiosna 2014\Dzień Dziecka EFS\DSCN1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41764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84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5688632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pl-PL" sz="4800" b="1" dirty="0" smtClean="0"/>
              <a:t>Dziękujemy za….</a:t>
            </a:r>
            <a:br>
              <a:rPr lang="pl-PL" sz="4800" b="1" dirty="0" smtClean="0"/>
            </a:br>
            <a:r>
              <a:rPr lang="pl-PL" sz="4800" b="1" dirty="0" smtClean="0"/>
              <a:t>„Wsparcie na starcie”</a:t>
            </a:r>
            <a:endParaRPr lang="pl-PL" sz="4800" b="1" dirty="0"/>
          </a:p>
        </p:txBody>
      </p:sp>
      <p:pic>
        <p:nvPicPr>
          <p:cNvPr id="2" name="03-kolysanka dla okrusz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01 001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02 002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08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 szczegółowe </a:t>
            </a:r>
            <a:r>
              <a:rPr lang="pl-PL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projektu:</a:t>
            </a:r>
            <a:endParaRPr lang="pl-PL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9443" y="1628800"/>
            <a:ext cx="7125112" cy="4608511"/>
          </a:xfrm>
        </p:spPr>
        <p:txBody>
          <a:bodyPr>
            <a:normAutofit/>
          </a:bodyPr>
          <a:lstStyle/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objęcie edukacją  przedszkolną 40 dzieci 3 letnich (22 chłopców, 18 dziewcząt) z gminy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Karczmiska                  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31.07.2014r.</a:t>
            </a:r>
          </a:p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wzrost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poziomu znajomości języka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angielskiego                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40 dzieci do 31.07.2014r.</a:t>
            </a:r>
          </a:p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nabycie umiejętności wypowiadania się poprzez małe formy teatralne i sztukę plastyczną u 40 dzieci do 31.07.2014r. </a:t>
            </a:r>
          </a:p>
          <a:p>
            <a:pPr algn="just"/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rozwinięcie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dzieci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poczucia rytmu i koordynacji słuchowo- ruchowej do 31.07.2014r.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8408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Grupa docelowa: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rupą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docelową projektu trwającego 2 kolejne lata jest 40 dzieci 3 letnich (22 chłopców, 18 dziewcząt)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z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terenu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wiejskiego,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województwa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lubelskiego,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Karczmiska.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roku wsparciem zostanie objętych 20 dzieci urodzonych w roku 2009 (3 latki) i 20 dzieci urodzonych w 2010 roku co w całości daje wsparcie dla 40 dzieci.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4787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864096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Rezultaty</a:t>
            </a: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smtClean="0"/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zajęć docelowo skorzysta czterdzieści dzieci z gminy Karczmiska urodzonych  w rocznikach 2009 i 2010; wzrost o 13% miejsc przedszkolnych w gminie;</a:t>
            </a:r>
          </a:p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ramach zadania „Realizacja zajęć wynikających z podstawy programowej”  przeprowadzonych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zostanie 3480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zająć; </a:t>
            </a: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dostosowanie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dwóch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pobytu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dziennego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łazienek do potrzeb dzieci przedszkolnych;</a:t>
            </a:r>
          </a:p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ciągu 2 lat przeprowadzenie 42 h zegarowych zająć rytmiczno- ruchowych; wzrost poczucia rytmu i koordynacji słuchowo wzrokowej o 15%   u 25 dzieci;</a:t>
            </a:r>
          </a:p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ciągu 2 lat przeprowadzenie 168 h zegarowych zajęć z języka angielskiego; opanowanie 20 słówek przez 25 dzieci;</a:t>
            </a:r>
          </a:p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ciągu 2 lat przeprowadzenie 168 h zegarowych warsztatów artystycznych;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3732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Przygotowania</a:t>
            </a:r>
          </a:p>
        </p:txBody>
      </p:sp>
      <p:pic>
        <p:nvPicPr>
          <p:cNvPr id="1027" name="Picture 3" descr="C:\Users\Public\Pictures\reklama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132856"/>
            <a:ext cx="4320480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ublic\Pictures\reklama\KARCZMISKA ulotka A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3" y="764704"/>
            <a:ext cx="38884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71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Początki projektu</a:t>
            </a:r>
            <a:endParaRPr lang="pl-PL" dirty="0"/>
          </a:p>
        </p:txBody>
      </p:sp>
      <p:pic>
        <p:nvPicPr>
          <p:cNvPr id="1027" name="Picture 3" descr="D: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2" y="1700808"/>
            <a:ext cx="3960440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AM_0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6854"/>
            <a:ext cx="4146798" cy="31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198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Początki projektu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SAM_01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38" y="1916832"/>
            <a:ext cx="4184054" cy="28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SAM_0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16" y="2708920"/>
            <a:ext cx="4103440" cy="28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95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TC102455596[[fn=Wiosna]]</Template>
  <TotalTime>510</TotalTime>
  <Words>427</Words>
  <Application>Microsoft Office PowerPoint</Application>
  <PresentationFormat>Pokaz na ekranie (4:3)</PresentationFormat>
  <Paragraphs>58</Paragraphs>
  <Slides>31</Slides>
  <Notes>0</Notes>
  <HiddenSlides>0</HiddenSlides>
  <MMClips>29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Spring</vt:lpstr>
      <vt:lpstr>„Wsparcie na starcie”</vt:lpstr>
      <vt:lpstr>Informacje o projekcie </vt:lpstr>
      <vt:lpstr>Cel główny projektu</vt:lpstr>
      <vt:lpstr>Cele szczegółowe projektu:</vt:lpstr>
      <vt:lpstr>Grupa docelowa: </vt:lpstr>
      <vt:lpstr>Rezultaty </vt:lpstr>
      <vt:lpstr>Przygotowania</vt:lpstr>
      <vt:lpstr>Początki projektu</vt:lpstr>
      <vt:lpstr>Początki projektu</vt:lpstr>
      <vt:lpstr>Mamy nowe zabawki…..</vt:lpstr>
      <vt:lpstr>Pierwsza grupa  dzieci w przedszkolu</vt:lpstr>
      <vt:lpstr>Zajęcia w plenerze </vt:lpstr>
      <vt:lpstr>Prezentacja programu PowerPoint</vt:lpstr>
      <vt:lpstr>Nauka przez zabawę</vt:lpstr>
      <vt:lpstr>Prezentacja programu PowerPoint</vt:lpstr>
      <vt:lpstr>Warsztaty artystyczne</vt:lpstr>
      <vt:lpstr>Zajęcia z języka angielskiego</vt:lpstr>
      <vt:lpstr>Zajęcia rytmiczno-ruchowe</vt:lpstr>
      <vt:lpstr>Troszeczkę szaleństwa</vt:lpstr>
      <vt:lpstr>Tak właśnie minął rok</vt:lpstr>
      <vt:lpstr>Rok szkolny 2013/2014</vt:lpstr>
      <vt:lpstr>Wspólne zabawy z przyjaciółmi</vt:lpstr>
      <vt:lpstr>Prezentacja programu PowerPoint</vt:lpstr>
      <vt:lpstr>Przygoda z przedszkolem</vt:lpstr>
      <vt:lpstr>Śpimy…. </vt:lpstr>
      <vt:lpstr>Bawimy się …</vt:lpstr>
      <vt:lpstr>A także uczymy… </vt:lpstr>
      <vt:lpstr>Prezentacja programu PowerPoint</vt:lpstr>
      <vt:lpstr>Prezentacja programu PowerPoint</vt:lpstr>
      <vt:lpstr>Jeździmy na wycieczki!!! </vt:lpstr>
      <vt:lpstr>Dziękujemy za…. „Wsparcie na starcie”</vt:lpstr>
    </vt:vector>
  </TitlesOfParts>
  <Company>Ministrerstwo Edukacji Narodowej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Wsparcie na starcie</dc:title>
  <dc:creator>AiO</dc:creator>
  <cp:lastModifiedBy>AiO</cp:lastModifiedBy>
  <cp:revision>44</cp:revision>
  <dcterms:created xsi:type="dcterms:W3CDTF">2014-06-12T12:13:20Z</dcterms:created>
  <dcterms:modified xsi:type="dcterms:W3CDTF">2014-06-24T11:45:40Z</dcterms:modified>
</cp:coreProperties>
</file>